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5" r:id="rId1"/>
  </p:sldMasterIdLst>
  <p:notesMasterIdLst>
    <p:notesMasterId r:id="rId17"/>
  </p:notesMasterIdLst>
  <p:handoutMasterIdLst>
    <p:handoutMasterId r:id="rId18"/>
  </p:handoutMasterIdLst>
  <p:sldIdLst>
    <p:sldId id="420" r:id="rId2"/>
    <p:sldId id="421" r:id="rId3"/>
    <p:sldId id="401" r:id="rId4"/>
    <p:sldId id="423" r:id="rId5"/>
    <p:sldId id="415" r:id="rId6"/>
    <p:sldId id="417" r:id="rId7"/>
    <p:sldId id="422" r:id="rId8"/>
    <p:sldId id="402" r:id="rId9"/>
    <p:sldId id="419" r:id="rId10"/>
    <p:sldId id="424" r:id="rId11"/>
    <p:sldId id="425" r:id="rId12"/>
    <p:sldId id="426" r:id="rId13"/>
    <p:sldId id="427" r:id="rId14"/>
    <p:sldId id="429" r:id="rId15"/>
    <p:sldId id="428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C11"/>
    <a:srgbClr val="264D9A"/>
    <a:srgbClr val="BF962F"/>
    <a:srgbClr val="D5AF54"/>
    <a:srgbClr val="1E3C78"/>
    <a:srgbClr val="E1C683"/>
    <a:srgbClr val="090807"/>
    <a:srgbClr val="2E2A22"/>
    <a:srgbClr val="FFDA3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0" autoAdjust="0"/>
    <p:restoredTop sz="63021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145" cy="465743"/>
          </a:xfrm>
          <a:prstGeom prst="rect">
            <a:avLst/>
          </a:prstGeom>
        </p:spPr>
        <p:txBody>
          <a:bodyPr vert="horz" lIns="92155" tIns="46078" rIns="92155" bIns="46078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5743"/>
          </a:xfrm>
          <a:prstGeom prst="rect">
            <a:avLst/>
          </a:prstGeom>
        </p:spPr>
        <p:txBody>
          <a:bodyPr vert="horz" lIns="92155" tIns="46078" rIns="92155" bIns="46078" rtlCol="0"/>
          <a:lstStyle>
            <a:lvl1pPr algn="r">
              <a:defRPr sz="1300"/>
            </a:lvl1pPr>
          </a:lstStyle>
          <a:p>
            <a:pPr>
              <a:defRPr/>
            </a:pPr>
            <a:fld id="{3B7892F4-2BBB-436C-AA5B-421043F639F2}" type="datetimeFigureOut">
              <a:rPr lang="en-US"/>
              <a:pPr>
                <a:defRPr/>
              </a:pPr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122"/>
            <a:ext cx="3038145" cy="465743"/>
          </a:xfrm>
          <a:prstGeom prst="rect">
            <a:avLst/>
          </a:prstGeom>
        </p:spPr>
        <p:txBody>
          <a:bodyPr vert="horz" lIns="92155" tIns="46078" rIns="92155" bIns="4607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2"/>
            <a:ext cx="3038145" cy="465743"/>
          </a:xfrm>
          <a:prstGeom prst="rect">
            <a:avLst/>
          </a:prstGeom>
        </p:spPr>
        <p:txBody>
          <a:bodyPr vert="horz" lIns="92155" tIns="46078" rIns="92155" bIns="46078" rtlCol="0" anchor="b"/>
          <a:lstStyle>
            <a:lvl1pPr algn="r">
              <a:defRPr sz="1300"/>
            </a:lvl1pPr>
          </a:lstStyle>
          <a:p>
            <a:pPr>
              <a:defRPr/>
            </a:pPr>
            <a:fld id="{0B49206A-C0FE-4D1E-ABC8-B74905044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8" tIns="47007" rIns="94008" bIns="47007" numCol="1" anchor="t" anchorCtr="0" compatLnSpc="1">
            <a:prstTxWarp prst="textNoShape">
              <a:avLst/>
            </a:prstTxWarp>
          </a:bodyPr>
          <a:lstStyle>
            <a:lvl1pPr defTabSz="94019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216" y="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8" tIns="47007" rIns="94008" bIns="47007" numCol="1" anchor="t" anchorCtr="0" compatLnSpc="1">
            <a:prstTxWarp prst="textNoShape">
              <a:avLst/>
            </a:prstTxWarp>
          </a:bodyPr>
          <a:lstStyle>
            <a:lvl1pPr algn="r" defTabSz="94019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868" y="4416101"/>
            <a:ext cx="5604669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8" tIns="47007" rIns="94008" bIns="47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2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8" tIns="47007" rIns="94008" bIns="47007" numCol="1" anchor="b" anchorCtr="0" compatLnSpc="1">
            <a:prstTxWarp prst="textNoShape">
              <a:avLst/>
            </a:prstTxWarp>
          </a:bodyPr>
          <a:lstStyle>
            <a:lvl1pPr defTabSz="94019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216" y="8829122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8" tIns="47007" rIns="94008" bIns="47007" numCol="1" anchor="b" anchorCtr="0" compatLnSpc="1">
            <a:prstTxWarp prst="textNoShape">
              <a:avLst/>
            </a:prstTxWarp>
          </a:bodyPr>
          <a:lstStyle>
            <a:lvl1pPr algn="r" defTabSz="940190" eaLnBrk="1" hangingPunct="1">
              <a:defRPr sz="1300"/>
            </a:lvl1pPr>
          </a:lstStyle>
          <a:p>
            <a:pPr>
              <a:defRPr/>
            </a:pPr>
            <a:fld id="{A96E7DF0-4989-4C25-B9FB-1ED8B126B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4" indent="-173034" defTabSz="922850">
              <a:buFont typeface="Wingdings" panose="05000000000000000000" pitchFamily="2" charset="2"/>
              <a:buChar char="q"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94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9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09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9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25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9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4" indent="-173034" defTabSz="922850">
              <a:buFont typeface="Wingdings" panose="05000000000000000000" pitchFamily="2" charset="2"/>
              <a:buChar char="q"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6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4" indent="-173034" defTabSz="922850">
              <a:buFont typeface="Wingdings" panose="05000000000000000000" pitchFamily="2" charset="2"/>
              <a:buChar char="q"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2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3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0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1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503"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 defTabSz="950503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4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1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18927"/>
            <a:ext cx="2011680" cy="671673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9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0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8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9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9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89104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53843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3528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25908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3"/>
          <a:srcRect b="15385"/>
          <a:stretch>
            <a:fillRect/>
          </a:stretch>
        </p:blipFill>
        <p:spPr bwMode="auto">
          <a:xfrm>
            <a:off x="0" y="60197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" y="5562600"/>
            <a:ext cx="3566160" cy="8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892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8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old BSC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4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2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9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4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.diaz@bscc.c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youthreinvestment@bscc.c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c.ca.gov/s_youthreinvestmentgra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F6EF0AFE-0F78-481E-B75C-818B81442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/>
              <a:t>Budget Attachment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F23C0EB-EE5E-4295-A457-17AECFD0B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Youth Reinvestment Grant </a:t>
            </a:r>
          </a:p>
        </p:txBody>
      </p:sp>
    </p:spTree>
    <p:extLst>
      <p:ext uri="{BB962C8B-B14F-4D97-AF65-F5344CB8AC3E}">
        <p14:creationId xmlns:p14="http://schemas.microsoft.com/office/powerpoint/2010/main" val="231323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Line Item Examples – NGO Subcontracts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413857" y="2596783"/>
            <a:ext cx="8763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400" b="1" kern="0" dirty="0">
                <a:solidFill>
                  <a:srgbClr val="070C11"/>
                </a:solidFill>
                <a:latin typeface="+mn-lt"/>
              </a:rPr>
              <a:t>Local Government Agency Applicants </a:t>
            </a:r>
            <a:r>
              <a:rPr lang="en-US" sz="2400" kern="0" dirty="0">
                <a:solidFill>
                  <a:srgbClr val="070C11"/>
                </a:solidFill>
                <a:latin typeface="+mn-lt"/>
              </a:rPr>
              <a:t> </a:t>
            </a: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200" kern="0" dirty="0">
                <a:solidFill>
                  <a:srgbClr val="070C11"/>
                </a:solidFill>
                <a:latin typeface="+mn-lt"/>
              </a:rPr>
              <a:t>Due to the pass-through requirement, 90% of funding should be identified under this line item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200" kern="0" dirty="0">
                <a:solidFill>
                  <a:srgbClr val="070C11"/>
                </a:solidFill>
                <a:latin typeface="+mn-lt"/>
              </a:rPr>
              <a:t>If a community partner has not been selected, identify the amount of grant funds that will be allocated and describe services to be provided </a:t>
            </a: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b="1" kern="0" dirty="0">
              <a:solidFill>
                <a:srgbClr val="070C11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400" b="1" kern="0" dirty="0">
                <a:solidFill>
                  <a:srgbClr val="070C11"/>
                </a:solidFill>
                <a:latin typeface="+mn-lt"/>
              </a:rPr>
              <a:t>Nonprofit Organization Applicants </a:t>
            </a:r>
            <a:endParaRPr lang="en-US" sz="24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200" kern="0" dirty="0">
                <a:solidFill>
                  <a:srgbClr val="070C11"/>
                </a:solidFill>
                <a:latin typeface="+mn-lt"/>
              </a:rPr>
              <a:t>The applicant shall identify grant funds associated with NGO subcontracts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200" kern="0" dirty="0">
                <a:solidFill>
                  <a:srgbClr val="070C11"/>
                </a:solidFill>
                <a:latin typeface="+mn-lt"/>
              </a:rPr>
              <a:t>The applicant shall identify the amount of funds allocated to each NGO and itemize the services that will be provided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8A46B-DB2C-47C0-AAB5-2E186287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46" y="1066800"/>
            <a:ext cx="8302592" cy="1591223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53709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70C11"/>
                </a:solidFill>
                <a:latin typeface="+mj-lt"/>
              </a:rPr>
              <a:t>Line Item Examples – Equipment/Fixed Assets </a:t>
            </a:r>
            <a:endParaRPr lang="en-US" sz="28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723838" y="2133600"/>
            <a:ext cx="792473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Applicants shall identify the grant funds associated with equipment and fixed assets purchased by the </a:t>
            </a:r>
            <a:r>
              <a:rPr lang="en-US" sz="2500" u="sng" kern="0" dirty="0">
                <a:solidFill>
                  <a:srgbClr val="070C11"/>
                </a:solidFill>
                <a:latin typeface="+mn-lt"/>
              </a:rPr>
              <a:t>applicant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u="sng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Equipment and fixed assets are nonexpendable property having a useful life of more than one year and acquisition costs of $5,000 or more per unit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Equipment and fixed assets included in the proposed budget does not guarantee approval;  separate and prior approval from the BSCC will be required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endParaRPr lang="en-US" sz="500" b="1" kern="0" dirty="0">
              <a:solidFill>
                <a:srgbClr val="070C11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F5477-5E7D-41E7-BBEF-1B75CAC77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38" y="1219200"/>
            <a:ext cx="8305800" cy="766194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132982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Line Item Examples - Other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495300" y="20574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The applicant shall identify training, travel, or other costs, set aside for such purposes, for use by the </a:t>
            </a:r>
            <a:r>
              <a:rPr lang="en-US" sz="2500" u="sng" kern="0" dirty="0">
                <a:solidFill>
                  <a:srgbClr val="070C11"/>
                </a:solidFill>
                <a:latin typeface="+mn-lt"/>
              </a:rPr>
              <a:t>applicant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u="sng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Similar expenditures allocated by partner agencies or subcontractors should be included in the applicable budget line item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Out-of-state travel is restricted and only allowed in exceptional situations; prior approval will be required, even if out-of-state travel is outlined in proposed budget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endParaRPr lang="en-US" sz="500" b="1" kern="0" dirty="0">
              <a:solidFill>
                <a:srgbClr val="070C11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5DEF8-B1DA-4D0E-846F-9A8AFC886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26126"/>
            <a:ext cx="8077200" cy="702911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69762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Line Item Examples – Indirect Costs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631971" y="3101042"/>
            <a:ext cx="84201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Applicants can charge indirect costs by choosing </a:t>
            </a:r>
            <a:r>
              <a:rPr lang="en-US" sz="2500" b="1" u="sng" kern="0" dirty="0">
                <a:solidFill>
                  <a:srgbClr val="070C11"/>
                </a:solidFill>
                <a:latin typeface="+mn-lt"/>
              </a:rPr>
              <a:t>one </a:t>
            </a:r>
            <a:r>
              <a:rPr lang="en-US" sz="2500" kern="0" dirty="0">
                <a:solidFill>
                  <a:srgbClr val="070C11"/>
                </a:solidFill>
                <a:latin typeface="+mn-lt"/>
              </a:rPr>
              <a:t>of the following options: 10% of direct salaries and wages, including or excluding benefits </a:t>
            </a:r>
            <a:r>
              <a:rPr lang="en-US" sz="2500" b="1" u="sng" kern="0" dirty="0">
                <a:solidFill>
                  <a:srgbClr val="070C11"/>
                </a:solidFill>
                <a:latin typeface="+mn-lt"/>
              </a:rPr>
              <a:t>or</a:t>
            </a:r>
            <a:r>
              <a:rPr lang="en-US" sz="2500" kern="0" dirty="0">
                <a:solidFill>
                  <a:srgbClr val="070C11"/>
                </a:solidFill>
                <a:latin typeface="+mn-lt"/>
              </a:rPr>
              <a:t> 5% of total direct project costs, excluding equipment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The applicant shall identify the expenses that will be supported by the indirect costs rate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31109-0593-4ACB-BE6B-4142DD27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71" y="1230367"/>
            <a:ext cx="8343900" cy="1514719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404213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2667000"/>
            <a:ext cx="8763000" cy="838200"/>
          </a:xfrm>
        </p:spPr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Questions?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590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Contact Information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533276" y="2133600"/>
            <a:ext cx="84963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Isabel M. Diaz, Associate Governmental Program Analyst</a:t>
            </a: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Email: </a:t>
            </a:r>
            <a:r>
              <a:rPr lang="en-US" sz="2500" kern="0" dirty="0">
                <a:solidFill>
                  <a:srgbClr val="BF962F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Isabel.diaz@bscc.ca.gov</a:t>
            </a:r>
            <a:endParaRPr lang="en-US" sz="2500" kern="0" dirty="0">
              <a:solidFill>
                <a:srgbClr val="BF962F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Phone: (916) 621-2878</a:t>
            </a: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500" kern="0" dirty="0">
              <a:solidFill>
                <a:srgbClr val="070C11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or</a:t>
            </a: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500" kern="0" dirty="0">
              <a:solidFill>
                <a:srgbClr val="070C11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Youth Reinvestment Grant Inbox</a:t>
            </a: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Email: </a:t>
            </a:r>
            <a:r>
              <a:rPr lang="en-US" sz="2500" kern="0" dirty="0">
                <a:solidFill>
                  <a:srgbClr val="BF962F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youthreinvestment@bscc.ca.gov</a:t>
            </a:r>
            <a:r>
              <a:rPr lang="en-US" sz="2500" kern="0" dirty="0">
                <a:solidFill>
                  <a:srgbClr val="BF962F"/>
                </a:solidFill>
                <a:latin typeface="+mn-lt"/>
              </a:rPr>
              <a:t> 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b="1" kern="0" dirty="0">
              <a:solidFill>
                <a:srgbClr val="070C11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0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We will Cover…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066800" y="1524000"/>
            <a:ext cx="7620000" cy="4038600"/>
          </a:xfrm>
        </p:spPr>
        <p:txBody>
          <a:bodyPr/>
          <a:lstStyle/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The Budget Attachment for the 2019 Youth Reinvestment Grant RFP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How to locate the Budget Attachment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Budget Line Item Examples 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107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Locating the Budget Attachment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750498" y="1372294"/>
            <a:ext cx="7848600" cy="2894905"/>
          </a:xfrm>
        </p:spPr>
        <p:txBody>
          <a:bodyPr/>
          <a:lstStyle/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Navigate to the Youth Reinvestment Grant website</a:t>
            </a:r>
          </a:p>
          <a:p>
            <a:pPr marL="0" lvl="0" indent="0" algn="ctr">
              <a:buClr>
                <a:srgbClr val="B4975A"/>
              </a:buClr>
              <a:buNone/>
            </a:pPr>
            <a:r>
              <a:rPr lang="en-US" sz="2000" dirty="0">
                <a:solidFill>
                  <a:srgbClr val="070C11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BF962F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http://www.bscc.ca.gov/s_youthreinvestmentgrant/</a:t>
            </a:r>
            <a:r>
              <a:rPr lang="en-US" sz="2000" dirty="0">
                <a:solidFill>
                  <a:srgbClr val="BF962F"/>
                </a:solidFill>
                <a:latin typeface="+mn-lt"/>
              </a:rPr>
              <a:t>  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500" b="1" dirty="0">
              <a:solidFill>
                <a:srgbClr val="D5AF54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Expand the 2019 Youth Reinvestment Grant Program Request for Proposals accordion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500" dirty="0">
              <a:solidFill>
                <a:srgbClr val="1E3C78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Select the Youth Reinvestment Grant RFP word link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280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endParaRPr lang="en-US" sz="2800" i="1" dirty="0">
              <a:solidFill>
                <a:srgbClr val="1E3C78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808965-E90E-4642-B7EC-D02616FB6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51" y="4343400"/>
            <a:ext cx="7989497" cy="163071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182745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Locating the Budget Attachment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028700" y="1641447"/>
            <a:ext cx="7620000" cy="2362200"/>
          </a:xfrm>
        </p:spPr>
        <p:txBody>
          <a:bodyPr/>
          <a:lstStyle/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The budget table and budget narrative are in a separate excel form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The link to the Budget Attachment is built into the RFP on pages 24 </a:t>
            </a:r>
            <a:r>
              <a:rPr lang="en-US" sz="2500">
                <a:solidFill>
                  <a:srgbClr val="070C11"/>
                </a:solidFill>
                <a:latin typeface="+mn-lt"/>
              </a:rPr>
              <a:t>and 84</a:t>
            </a: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70C11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31A1B-BE0E-45A4-884D-8A36DFEF0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495800"/>
            <a:ext cx="7010400" cy="598157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294228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Budget Attachment</a:t>
            </a:r>
          </a:p>
        </p:txBody>
      </p:sp>
      <p:pic>
        <p:nvPicPr>
          <p:cNvPr id="8" name="Picture 7" descr="2019-YRG-Budget-Attachment-Final-11.8.19  -  Read-Only - Excel">
            <a:extLst>
              <a:ext uri="{FF2B5EF4-FFF2-40B4-BE49-F238E27FC236}">
                <a16:creationId xmlns:a16="http://schemas.microsoft.com/office/drawing/2014/main" id="{27DB0C63-349F-4704-B64D-57E4943F33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2500" r="69167" b="2639"/>
          <a:stretch/>
        </p:blipFill>
        <p:spPr>
          <a:xfrm>
            <a:off x="762000" y="990601"/>
            <a:ext cx="3657601" cy="5271250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  <p:pic>
        <p:nvPicPr>
          <p:cNvPr id="10" name="Picture 9" descr="2019-YRG-Budget-Attachment-Final-11.8.19  -  Read-Only - Excel">
            <a:extLst>
              <a:ext uri="{FF2B5EF4-FFF2-40B4-BE49-F238E27FC236}">
                <a16:creationId xmlns:a16="http://schemas.microsoft.com/office/drawing/2014/main" id="{193FB762-00D0-4815-9925-278E2C2209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1616" r="67500" b="2638"/>
          <a:stretch/>
        </p:blipFill>
        <p:spPr>
          <a:xfrm>
            <a:off x="4724400" y="990600"/>
            <a:ext cx="3905637" cy="5233410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259141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Budget Attachment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419100" y="4720001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Applicants are limited to the budget line items contained in the Budget Attachment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The dollar amounts automatically populate within all </a:t>
            </a:r>
            <a:r>
              <a:rPr lang="en-US" sz="2500" b="1" kern="0" dirty="0">
                <a:solidFill>
                  <a:srgbClr val="264D9A"/>
                </a:solidFill>
                <a:latin typeface="+mn-lt"/>
              </a:rPr>
              <a:t>blue</a:t>
            </a:r>
            <a:r>
              <a:rPr lang="en-US" sz="2500" b="1" kern="0" dirty="0">
                <a:solidFill>
                  <a:srgbClr val="070C11"/>
                </a:solidFill>
                <a:latin typeface="+mn-lt"/>
              </a:rPr>
              <a:t> </a:t>
            </a:r>
            <a:r>
              <a:rPr lang="en-US" sz="2500" kern="0" dirty="0">
                <a:solidFill>
                  <a:srgbClr val="070C11"/>
                </a:solidFill>
                <a:latin typeface="+mn-lt"/>
              </a:rPr>
              <a:t>shaded cells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7E83C-83E7-434C-819A-E682E0BD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6892"/>
            <a:ext cx="8119143" cy="3723109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354883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Budget Attachment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457200" y="3801987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600" kern="0" dirty="0">
                <a:solidFill>
                  <a:srgbClr val="070C11"/>
                </a:solidFill>
                <a:latin typeface="+mn-lt"/>
              </a:rPr>
              <a:t>Each budget line item will have a budget table and narrative section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600" kern="0" dirty="0">
                <a:solidFill>
                  <a:srgbClr val="070C11"/>
                </a:solidFill>
                <a:latin typeface="+mn-lt"/>
              </a:rPr>
              <a:t>Each expenditure shall be listed in the table followed by a description in the narrative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600" kern="0" dirty="0">
                <a:solidFill>
                  <a:srgbClr val="070C11"/>
                </a:solidFill>
                <a:latin typeface="+mn-lt"/>
              </a:rPr>
              <a:t>The narrative should describe how the requested expenditure will serve to meet the goals and objectives of the proposed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C91BF-0A7F-4FB3-946C-B39D0321F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69029"/>
            <a:ext cx="8296013" cy="2881096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94609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Budget Attachment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685800" y="1219200"/>
            <a:ext cx="8258969" cy="5334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Applicants must enter their organization/agency information </a:t>
            </a:r>
          </a:p>
          <a:p>
            <a:pPr marL="0" indent="0"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The budget should reflect the </a:t>
            </a:r>
            <a:r>
              <a:rPr lang="en-US" sz="2500" u="sng" dirty="0">
                <a:solidFill>
                  <a:srgbClr val="070C11"/>
                </a:solidFill>
                <a:latin typeface="+mn-lt"/>
              </a:rPr>
              <a:t>applicant’s</a:t>
            </a:r>
            <a:r>
              <a:rPr lang="en-US" sz="2500" dirty="0">
                <a:solidFill>
                  <a:srgbClr val="070C11"/>
                </a:solidFill>
                <a:latin typeface="+mn-lt"/>
              </a:rPr>
              <a:t> budget for the entire grant term (3 years) </a:t>
            </a:r>
          </a:p>
          <a:p>
            <a:pPr marL="0" indent="0"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Funds must be requested in whole dollars</a:t>
            </a:r>
          </a:p>
          <a:p>
            <a:pPr marL="0" indent="0"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If no money is requested for a particular line item, enter $0 in the budget table and “N/A” in the corresponding narrative</a:t>
            </a:r>
          </a:p>
          <a:p>
            <a:pPr marL="0" indent="0">
              <a:buNone/>
            </a:pPr>
            <a:endParaRPr lang="en-US" sz="800" dirty="0">
              <a:solidFill>
                <a:srgbClr val="070C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41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Line Item Examples – Salaries &amp; Benefits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609600" y="2213297"/>
            <a:ext cx="8605706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400" b="1" kern="0" dirty="0">
                <a:solidFill>
                  <a:srgbClr val="070C11"/>
                </a:solidFill>
                <a:latin typeface="+mn-lt"/>
              </a:rPr>
              <a:t>Local Government Agency Applicants </a:t>
            </a:r>
            <a:r>
              <a:rPr lang="en-US" sz="2400" kern="0" dirty="0">
                <a:solidFill>
                  <a:srgbClr val="070C11"/>
                </a:solidFill>
                <a:latin typeface="+mn-lt"/>
              </a:rPr>
              <a:t> </a:t>
            </a: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400" kern="0" dirty="0">
                <a:solidFill>
                  <a:srgbClr val="070C11"/>
                </a:solidFill>
                <a:latin typeface="+mn-lt"/>
              </a:rPr>
              <a:t>The Applicant should identify staff from their department that will be funded by the grant</a:t>
            </a: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400" kern="0" dirty="0">
                <a:solidFill>
                  <a:srgbClr val="070C11"/>
                </a:solidFill>
                <a:latin typeface="+mn-lt"/>
              </a:rPr>
              <a:t>The salaries &amp; benefits associated with the required pass-through should be identified in the NGO line item 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400" b="1" kern="0" dirty="0">
                <a:solidFill>
                  <a:srgbClr val="070C11"/>
                </a:solidFill>
                <a:latin typeface="+mn-lt"/>
              </a:rPr>
              <a:t>Nonprofit Organization Applicants</a:t>
            </a:r>
            <a:endParaRPr lang="en-US" sz="24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400" kern="0" dirty="0">
                <a:solidFill>
                  <a:srgbClr val="070C11"/>
                </a:solidFill>
                <a:latin typeface="+mn-lt"/>
              </a:rPr>
              <a:t>The applicant should identify staff from the organization that will be funded by the grant </a:t>
            </a: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400" kern="0" dirty="0">
                <a:solidFill>
                  <a:srgbClr val="070C11"/>
                </a:solidFill>
                <a:latin typeface="+mn-lt"/>
              </a:rPr>
              <a:t>The salaries &amp; benefits associated with partner agencies or subcontractors should be included in the applicable line item (e.g. Professional Services, NGO Subcontracts, etc.)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5FD78-8D6D-4E49-BC1A-910320E4D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21" y="1173760"/>
            <a:ext cx="7930958" cy="990600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1551371608"/>
      </p:ext>
    </p:extLst>
  </p:cSld>
  <p:clrMapOvr>
    <a:masterClrMapping/>
  </p:clrMapOvr>
</p:sld>
</file>

<file path=ppt/theme/theme1.xml><?xml version="1.0" encoding="utf-8"?>
<a:theme xmlns:a="http://schemas.openxmlformats.org/drawingml/2006/main" name="1_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14689</TotalTime>
  <Words>680</Words>
  <Application>Microsoft Office PowerPoint</Application>
  <PresentationFormat>On-screen Show (4:3)</PresentationFormat>
  <Paragraphs>104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Rounded MT Bold</vt:lpstr>
      <vt:lpstr>Wingdings</vt:lpstr>
      <vt:lpstr>1_Axis</vt:lpstr>
      <vt:lpstr>Youth Reinvestment Grant </vt:lpstr>
      <vt:lpstr>We will Cover…</vt:lpstr>
      <vt:lpstr>Locating the Budget Attachment</vt:lpstr>
      <vt:lpstr>Locating the Budget Attachment</vt:lpstr>
      <vt:lpstr>Budget Attachment</vt:lpstr>
      <vt:lpstr>Budget Attachment</vt:lpstr>
      <vt:lpstr>Budget Attachment</vt:lpstr>
      <vt:lpstr>Budget Attachment</vt:lpstr>
      <vt:lpstr>Line Item Examples – Salaries &amp; Benefits</vt:lpstr>
      <vt:lpstr>Line Item Examples – NGO Subcontracts</vt:lpstr>
      <vt:lpstr>Line Item Examples – Equipment/Fixed Assets </vt:lpstr>
      <vt:lpstr>Line Item Examples - Other</vt:lpstr>
      <vt:lpstr>Line Item Examples – Indirect Costs</vt:lpstr>
      <vt:lpstr>Questions?</vt:lpstr>
      <vt:lpstr>Contact Information</vt:lpstr>
    </vt:vector>
  </TitlesOfParts>
  <Company>CA Department of Corrections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California</dc:creator>
  <cp:lastModifiedBy>Diaz, Isabel@BSCC</cp:lastModifiedBy>
  <cp:revision>711</cp:revision>
  <cp:lastPrinted>2019-12-09T20:56:01Z</cp:lastPrinted>
  <dcterms:created xsi:type="dcterms:W3CDTF">2009-10-14T22:33:33Z</dcterms:created>
  <dcterms:modified xsi:type="dcterms:W3CDTF">2019-12-10T22:08:07Z</dcterms:modified>
</cp:coreProperties>
</file>