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65" r:id="rId3"/>
    <p:sldId id="259" r:id="rId4"/>
    <p:sldId id="261" r:id="rId5"/>
    <p:sldId id="262" r:id="rId6"/>
    <p:sldId id="257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64" r:id="rId15"/>
    <p:sldId id="276" r:id="rId16"/>
    <p:sldId id="27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m, Ellice@BSCC" initials="RE" lastIdx="6" clrIdx="0">
    <p:extLst>
      <p:ext uri="{19B8F6BF-5375-455C-9EA6-DF929625EA0E}">
        <p15:presenceInfo xmlns:p15="http://schemas.microsoft.com/office/powerpoint/2012/main" userId="Ramm, Ellice@BSCC" providerId="None"/>
      </p:ext>
    </p:extLst>
  </p:cmAuthor>
  <p:cmAuthor id="2" name="Williams, Shannon A" initials="WSA" lastIdx="1" clrIdx="1">
    <p:extLst>
      <p:ext uri="{19B8F6BF-5375-455C-9EA6-DF929625EA0E}">
        <p15:presenceInfo xmlns:p15="http://schemas.microsoft.com/office/powerpoint/2012/main" userId="S-1-5-21-6361574-1898399280-860360866-635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ABDB77"/>
    <a:srgbClr val="D1F5F9"/>
    <a:srgbClr val="38B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0814" autoAdjust="0"/>
  </p:normalViewPr>
  <p:slideViewPr>
    <p:cSldViewPr snapToGrid="0">
      <p:cViewPr varScale="1">
        <p:scale>
          <a:sx n="92" d="100"/>
          <a:sy n="92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C209-075E-48AC-ABCB-325E3E543DB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4DA10-B0CB-4B67-B0E5-A4F0BE21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RFP outlined the purpose</a:t>
            </a:r>
            <a:r>
              <a:rPr lang="en-US" baseline="0" dirty="0"/>
              <a:t> and the parameters of the statewide evaluation.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9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DA10-B0CB-4B67-B0E5-A4F0BE21E7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6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A5DA-AE5B-41F4-8042-4FFA7AA564B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B88B-AE79-4C6E-BB37-DE93AC08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5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YRGEval@csus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148" y="5451333"/>
            <a:ext cx="9144000" cy="103526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Overview of Evaluation &amp; Quarterly Progress Report</a:t>
            </a:r>
          </a:p>
          <a:p>
            <a:pPr algn="l"/>
            <a:r>
              <a:rPr lang="en-US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October 6,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265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5400" dirty="0">
                <a:solidFill>
                  <a:srgbClr val="FFFFFF"/>
                </a:solidFill>
                <a:latin typeface="Nirmala UI Semilight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 Reinvestment Grant Program </a:t>
            </a:r>
            <a:br>
              <a:rPr lang="en-US" sz="4800" dirty="0">
                <a:latin typeface="Nirmala UI Semilight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Nirmala UI Semilight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Statewide Evaluation | Round 2 Grantees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2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3B0C320-BAC3-4301-9609-971A85188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3496" cy="68580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20EC04F-7C7B-4E1B-822D-9F86F619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39" y="0"/>
            <a:ext cx="5257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556B832-6499-4DA4-8027-9636DE42C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9702" cy="68580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EB52F3F-2CD3-4117-B703-784E11B97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05" y="0"/>
            <a:ext cx="524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A52E6E6-6A26-4AF2-9A39-FE8C5405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1673" cy="68580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0982333-FFF5-45DF-8D74-6672E38E3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22" y="0"/>
            <a:ext cx="522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FBC9AFD-2DC9-4C0C-90F1-C8455A754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4201" cy="68580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0DB592F-C1B5-4FFB-87AF-BA7A2F02B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49" y="0"/>
            <a:ext cx="5236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Instructional Guide for Completing the QPR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Email 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  <a:hlinkClick r:id="rId2"/>
              </a:rPr>
              <a:t>YRGEval@csus.edu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to get in touch with our team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Technical assistance webinar on January 20</a:t>
            </a:r>
            <a:r>
              <a:rPr lang="en-US" sz="3200" baseline="30000" dirty="0">
                <a:latin typeface="Nirmala UI" panose="020B0502040204020203" pitchFamily="34" charset="0"/>
                <a:cs typeface="Nirmala UI" panose="020B0502040204020203" pitchFamily="34" charset="0"/>
              </a:rPr>
              <a:t>th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to walk through QPR and answer any questions</a:t>
            </a:r>
          </a:p>
          <a:p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Grantee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82104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ISR prepares bi-annual Dashboards with grantee and statewide data</a:t>
            </a:r>
          </a:p>
          <a:p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You will receive a Dashboard with your project data, and a YRG Statewide Dashboard</a:t>
            </a:r>
          </a:p>
          <a:p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Dashboard example: 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</p:spTree>
    <p:extLst>
      <p:ext uri="{BB962C8B-B14F-4D97-AF65-F5344CB8AC3E}">
        <p14:creationId xmlns:p14="http://schemas.microsoft.com/office/powerpoint/2010/main" val="158197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C82269-0F02-4F80-9E22-3C66970A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5464" cy="6858000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F4627E7-692D-4A90-AC7E-B154A484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64" y="0"/>
            <a:ext cx="524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265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br>
              <a:rPr lang="en-US" sz="4800" dirty="0">
                <a:latin typeface="Nirmala UI Semilight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Questions?</a:t>
            </a:r>
            <a:endParaRPr lang="en-US" sz="3600" dirty="0">
              <a:solidFill>
                <a:schemeClr val="bg1"/>
              </a:solidFill>
              <a:latin typeface="Nirmala UI" panose="020B0502040204020203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0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Statewide Technical Assistance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Institute for Social Research at Sacramento State University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Project Team</a:t>
            </a:r>
          </a:p>
          <a:p>
            <a:pPr marL="45720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Shannon Williams</a:t>
            </a:r>
          </a:p>
          <a:p>
            <a:pPr marL="45720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Jessica Newham</a:t>
            </a:r>
          </a:p>
          <a:p>
            <a:pPr marL="45720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James Vergara</a:t>
            </a:r>
          </a:p>
          <a:p>
            <a:pPr indent="0">
              <a:buNone/>
            </a:pPr>
            <a:endParaRPr lang="en-US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indent="0" algn="ctr">
              <a:buNone/>
            </a:pPr>
            <a:r>
              <a:rPr lang="en-US" sz="32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Statewide Evaluation TA Email: YRGEval@csus.edu</a:t>
            </a:r>
          </a:p>
        </p:txBody>
      </p:sp>
    </p:spTree>
    <p:extLst>
      <p:ext uri="{BB962C8B-B14F-4D97-AF65-F5344CB8AC3E}">
        <p14:creationId xmlns:p14="http://schemas.microsoft.com/office/powerpoint/2010/main" val="2522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Purpose of Statewide Evaluation</a:t>
            </a:r>
          </a:p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Statewide Evaluation Process</a:t>
            </a:r>
          </a:p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Quarterly Progress Report Form</a:t>
            </a:r>
          </a:p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187377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Purpose of Statewide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Describes implementation and outcomes</a:t>
            </a:r>
          </a:p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Based upon proposed project activities and expected outcomes</a:t>
            </a:r>
          </a:p>
          <a:p>
            <a:r>
              <a:rPr lang="en-US" sz="40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Research design must rely on aggregate data exclusively</a:t>
            </a:r>
          </a:p>
        </p:txBody>
      </p:sp>
    </p:spTree>
    <p:extLst>
      <p:ext uri="{BB962C8B-B14F-4D97-AF65-F5344CB8AC3E}">
        <p14:creationId xmlns:p14="http://schemas.microsoft.com/office/powerpoint/2010/main" val="413058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Developing the Statewide Evaluation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Reviewed all Round 1 grantee proposals</a:t>
            </a:r>
          </a:p>
          <a:p>
            <a:r>
              <a:rPr lang="en-US" sz="3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Identified areas of alignment</a:t>
            </a:r>
          </a:p>
          <a:p>
            <a:r>
              <a:rPr lang="en-US" sz="3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Developed Statewide Logic Model</a:t>
            </a:r>
          </a:p>
          <a:p>
            <a:r>
              <a:rPr lang="en-US" sz="3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Developed Quarterly Progress Report (“QPR”) </a:t>
            </a:r>
          </a:p>
          <a:p>
            <a:r>
              <a:rPr lang="en-US" sz="36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Produced semi-annual Grantee Dashboards</a:t>
            </a:r>
          </a:p>
        </p:txBody>
      </p:sp>
    </p:spTree>
    <p:extLst>
      <p:ext uri="{BB962C8B-B14F-4D97-AF65-F5344CB8AC3E}">
        <p14:creationId xmlns:p14="http://schemas.microsoft.com/office/powerpoint/2010/main" val="202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343026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2062538" y="5508819"/>
            <a:ext cx="258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6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080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Collects quarterly updates on grant spending and overall progress (for BSCC)</a:t>
            </a:r>
          </a:p>
          <a:p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Collects quarterly project and evaluation data</a:t>
            </a:r>
          </a:p>
          <a:p>
            <a:pPr lvl="1"/>
            <a:r>
              <a:rPr lang="en-US" sz="2000" dirty="0">
                <a:latin typeface="+mj-lt"/>
                <a:cs typeface="Nirmala UI" panose="020B0502040204020203" pitchFamily="34" charset="0"/>
              </a:rPr>
              <a:t>Project Inputs &amp; Implementation</a:t>
            </a:r>
          </a:p>
          <a:p>
            <a:pPr lvl="1"/>
            <a:r>
              <a:rPr lang="en-US" sz="2000" dirty="0">
                <a:latin typeface="+mj-lt"/>
                <a:cs typeface="Nirmala UI" panose="020B0502040204020203" pitchFamily="34" charset="0"/>
              </a:rPr>
              <a:t>Status of Grant Agreement Goals &amp; Objectives </a:t>
            </a:r>
          </a:p>
          <a:p>
            <a:pPr lvl="1"/>
            <a:r>
              <a:rPr lang="en-US" sz="2000" dirty="0">
                <a:latin typeface="+mj-lt"/>
              </a:rPr>
              <a:t>Description of Grantee Project </a:t>
            </a:r>
            <a:endParaRPr lang="en-US" sz="2000" dirty="0">
              <a:latin typeface="+mj-lt"/>
              <a:cs typeface="Nirmala UI" panose="020B0502040204020203" pitchFamily="34" charset="0"/>
            </a:endParaRPr>
          </a:p>
          <a:p>
            <a:pPr lvl="1"/>
            <a:r>
              <a:rPr lang="en-US" sz="2000" dirty="0">
                <a:latin typeface="+mj-lt"/>
                <a:cs typeface="Nirmala UI" panose="020B0502040204020203" pitchFamily="34" charset="0"/>
              </a:rPr>
              <a:t>Youth Participant Reporting</a:t>
            </a:r>
          </a:p>
          <a:p>
            <a:pPr lvl="1"/>
            <a:r>
              <a:rPr lang="en-US" sz="2000" dirty="0">
                <a:latin typeface="+mj-lt"/>
              </a:rPr>
              <a:t>Youth Participating in Activities</a:t>
            </a:r>
          </a:p>
          <a:p>
            <a:pPr lvl="1"/>
            <a:r>
              <a:rPr lang="en-US" sz="2000" dirty="0">
                <a:latin typeface="+mj-lt"/>
              </a:rPr>
              <a:t>Successfully Exiting Youth Outcomes</a:t>
            </a:r>
          </a:p>
          <a:p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Q1&amp;Q2 QPR due February 15</a:t>
            </a:r>
            <a:r>
              <a:rPr lang="en-US" baseline="30000" dirty="0">
                <a:latin typeface="Nirmala UI" panose="020B0502040204020203" pitchFamily="34" charset="0"/>
                <a:cs typeface="Nirmala UI" panose="020B0502040204020203" pitchFamily="34" charset="0"/>
              </a:rPr>
              <a:t>th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Quarterly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96816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7" name="Picture 6" descr="Table, Word&#10;&#10;Description automatically generated">
            <a:extLst>
              <a:ext uri="{FF2B5EF4-FFF2-40B4-BE49-F238E27FC236}">
                <a16:creationId xmlns:a16="http://schemas.microsoft.com/office/drawing/2014/main" id="{3BA02566-CD8C-45F5-B6ED-F0FDC31D2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90704" cy="68580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7D158AD-2BCE-42BB-91D9-C7B75CD94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86" y="-1"/>
            <a:ext cx="531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Dashboards created with QPR data</a:t>
            </a:r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37B13AF-DC1F-4294-BBFF-98C5E690C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1034" cy="685800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1055A8-9D37-4828-B1AA-702032A43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34" y="0"/>
            <a:ext cx="518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335</Words>
  <Application>Microsoft Office PowerPoint</Application>
  <PresentationFormat>Widescreen</PresentationFormat>
  <Paragraphs>98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Nirmala UI</vt:lpstr>
      <vt:lpstr>Nirmala UI Semilight</vt:lpstr>
      <vt:lpstr>Office Theme</vt:lpstr>
      <vt:lpstr>PowerPoint Presentation</vt:lpstr>
      <vt:lpstr>Statewide Technical Assistance Team</vt:lpstr>
      <vt:lpstr>Overview</vt:lpstr>
      <vt:lpstr>Purpose of Statewide Evaluation</vt:lpstr>
      <vt:lpstr>Developing the Statewide Evaluation Plan</vt:lpstr>
      <vt:lpstr>PowerPoint Presentation</vt:lpstr>
      <vt:lpstr>Quarterly Progress Report</vt:lpstr>
      <vt:lpstr>Dashboards created with QPR data</vt:lpstr>
      <vt:lpstr>Dashboards created with QPR data</vt:lpstr>
      <vt:lpstr>Dashboards created with QPR data</vt:lpstr>
      <vt:lpstr>Dashboards created with QPR data</vt:lpstr>
      <vt:lpstr>Dashboards created with QPR data</vt:lpstr>
      <vt:lpstr>Dashboards created with QPR data</vt:lpstr>
      <vt:lpstr>Grantee Technical Assistance</vt:lpstr>
      <vt:lpstr>Dashboards created with QPR data</vt:lpstr>
      <vt:lpstr>PowerPoint Presentation</vt:lpstr>
      <vt:lpstr>PowerPoint Presentation</vt:lpstr>
    </vt:vector>
  </TitlesOfParts>
  <Company>CSUS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Shannon A</dc:creator>
  <cp:lastModifiedBy>Vergara, James Joseph</cp:lastModifiedBy>
  <cp:revision>80</cp:revision>
  <dcterms:created xsi:type="dcterms:W3CDTF">2019-09-24T18:35:29Z</dcterms:created>
  <dcterms:modified xsi:type="dcterms:W3CDTF">2020-09-30T16:01:06Z</dcterms:modified>
</cp:coreProperties>
</file>